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75" r:id="rId3"/>
    <p:sldId id="257" r:id="rId4"/>
    <p:sldId id="267" r:id="rId5"/>
    <p:sldId id="268" r:id="rId6"/>
    <p:sldId id="269" r:id="rId7"/>
    <p:sldId id="270" r:id="rId8"/>
    <p:sldId id="271" r:id="rId9"/>
    <p:sldId id="272" r:id="rId10"/>
    <p:sldId id="261" r:id="rId11"/>
    <p:sldId id="259" r:id="rId12"/>
    <p:sldId id="273" r:id="rId13"/>
    <p:sldId id="274" r:id="rId14"/>
    <p:sldId id="258" r:id="rId15"/>
    <p:sldId id="263" r:id="rId16"/>
    <p:sldId id="265" r:id="rId17"/>
    <p:sldId id="262" r:id="rId18"/>
    <p:sldId id="264" r:id="rId19"/>
    <p:sldId id="266" r:id="rId20"/>
    <p:sldId id="260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3764" autoAdjust="0"/>
  </p:normalViewPr>
  <p:slideViewPr>
    <p:cSldViewPr snapToGrid="0">
      <p:cViewPr varScale="1">
        <p:scale>
          <a:sx n="78" d="100"/>
          <a:sy n="78" d="100"/>
        </p:scale>
        <p:origin x="18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8CA5B-AA35-4495-9DC0-ADF646295B84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95603-9706-4C11-A0C7-BC730BFB71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921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3009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5213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BAE723-85D9-5343-AF83-1D8D42E17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91BA6D0-25FD-E528-F347-B373DA571D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5363529-5077-A79F-4EAD-68A859458A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3839ECE-A835-9B9E-2D21-7359AE91D7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24587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30F5F-0FDD-3249-8067-20D1B0AC7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1466B64-6637-0D8A-0EFE-DF8F9B224B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168ABFF-13C5-E431-3676-42847EE69F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197284E-FCAF-F203-24CA-BCFCE1D3BF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5187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4309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281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6BE6D-EC11-3CC5-C8B0-A604740FE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505B343-81E4-A588-E99B-1FFB67DAB8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AC3E1DC-46B3-D254-581F-D059B87FF6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99F865E-D5EE-7C29-4FE2-AFFC690390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7951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DA06A-8A66-5DF9-7A55-78BA0BAB1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8BB325B-DC43-A185-4CCD-3A1C2F8EB5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4BBB6D1-CB2E-6432-B902-4B5A4CAB8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5572762-38B1-DB56-C1D1-0CECEE8EE1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7689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17448-25C1-7EEB-41C7-A5F82D103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F0B4BDB-3C23-C0EB-6A98-E566FB64F6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26EB3F5-D505-1338-8409-EA9CEED613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F64F31-4FA8-4F3B-E736-87C25B77F6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1413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BD69A9-55D5-BEF8-D299-211EC77E2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FC4C050-01BD-C717-1E32-A856FE3E54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8536738-34C7-8F12-75D2-49FC04D06C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C2BD238-662A-7EEF-693A-9F159415ED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2866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130578-C9E0-2517-AD83-38A1C5FD8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D6C2413-FBF3-CB95-C773-D7FCBBCBD6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C3CE37E-57B9-DF68-CF56-B5AA6B4FCD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AE137EE-35B4-F552-B0F9-5DC23375DA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0178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E14AC7-10C0-8644-36C0-E7769F7DC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6CE0E04-A279-B414-45F4-BAF02EE357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3EAFB6C-3892-B137-AD76-44DA4799C5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FA2703-695D-47B9-A2BF-2616BD6F1E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468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C95603-9706-4C11-A0C7-BC730BFB71A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765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012FE3-41F1-4700-9184-7C436E12DC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2FCFE5E-8955-4AF0-BF27-C96C9AAED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07123B-FB83-4CF0-A8EB-F111A8AC2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F74221-F7B9-433E-86E1-55EA8C17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779542-0827-4355-AD58-0BA43BD43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121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4FA791-CA89-4434-9FBA-DA79FB517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F899AE7-98A6-4D0C-AE50-D895FCBE69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51217B-E403-4032-9A47-EB6835430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71EA95-C72E-4EAC-BD0B-D0BBA6237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E7185E-3068-4C65-BCEC-519E29BA7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983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C656682-4D4E-4E96-B4F7-3E61F3AEBD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1E2563-4075-4213-A300-273234262B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1AB16B-2D5F-4B69-8C0F-5D0D5F2D1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F53FFC-A5C9-4A2B-8953-6A561B017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1CB23A-71C7-4E0D-8380-80A079EB4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550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2F4BA6-C1AF-4A6D-BCA0-B1F8C049C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2B4F55-4661-4CCD-958A-9718E0A68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968E31-6281-4458-AD8D-B5C349FE3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A064F2-B880-42C3-A90E-89FA1C564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5E5260-E14B-4F8C-B9F6-B54EC6EDC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336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47A92D-79FA-439D-B0A8-3FF689CEA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EF488F-E5C9-404B-93C5-FFD220292B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162C09-A36E-42C6-904D-209CB8BE2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634934-6CFB-4DE9-A91D-376E8ED90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F2756A-7013-4F06-9C60-445DC6351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317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BE8409-43DD-40BF-B7E2-97DD149FD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2E6B80-1BE7-45F8-8455-774D8A7D9E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C7E37EC-95A1-4F12-B995-AC94FCBC3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C9104F-2E5D-4D71-8F73-8D50EF7E3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5C0B2C-D89C-4308-A4B2-368ECAE6D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20B41-F393-4C23-8B77-E0149D8C6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731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CC0CBF-2038-433E-9D28-179018ED7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90D24B-58E5-4687-AB1A-EB0306B616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206EFC-CF91-4B8C-8AEA-4EB7400E6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0A565F8-33CB-4E0E-A406-53B480FB5D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A97DD1C-C4F9-4668-8E59-87CDEBCEDB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18BC6C5-FD51-405A-8374-804E74442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BF3551F-A9B2-4280-AA0E-BFFA21356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8A9CC31-B205-4BB8-82E7-54FDB7FDB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9671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A325CE-54CB-4F6E-BC47-A97263AF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9E963E4-21CB-4400-BDF4-9AC9FF348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4313A5C-A6B9-43A3-B777-6DF05887D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CBEF2BD-4327-4E35-8B99-7B9DAB5C5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607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03FC2ED-EA0D-4B3C-970F-60A18F77C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2C0D969-20CA-40B2-9B81-7027C6AA2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AA54976-7453-4205-8323-B4A53D112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33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A5F513-A98C-460F-A475-CA5C43656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9B9D25-74C4-4FB6-A18F-2DBE56B26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C5EBC4-67E0-4ACE-80BF-F463EDB8D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F809B48-AA63-497C-964E-730EAE24C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9DB39E-F2DD-463B-8CD8-696753CC4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620424-0EE2-4BCA-A438-EAACB07FD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6006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19B942-C2C6-458D-B878-69575E61C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3C1E3DA-31EA-44B6-8C30-3CAE260CE4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0085E0C-C75A-4D25-9F98-1648CB0B4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BEA9AC-1615-484A-BE4B-4F0421E6B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3E2B7EE-91F3-4779-8621-22B5273B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6A0086-C41E-4F2C-A70A-D04B548BA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499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75499D6-221E-46EC-9DE3-6D85B7328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25896A-61BD-4132-A95F-F4049A256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876B76-8401-47D5-A276-1A903BA9A3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D239E-C6BA-4EBA-8E69-9F0E5DBBFA4F}" type="datetimeFigureOut">
              <a:rPr lang="zh-CN" altLang="en-US" smtClean="0"/>
              <a:t>2025/6/4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9B12F8-0AA3-4524-9831-08B9FE787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89C940-A2B0-4E74-9EF6-3E2E4C5F90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F59FA-F99C-441F-ADA5-074B3D3D3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6566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10.129.240.179:8080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mailto:luo_jun@stu.edu.c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69489A-15B4-4CC7-99C6-187558D4CF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java</a:t>
            </a:r>
            <a:r>
              <a:rPr lang="zh-CN" altLang="en-US"/>
              <a:t>大作业报告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21725B1-C3BE-4A9D-939F-ABB02E8919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/>
              <a:t>Jsaiting</a:t>
            </a:r>
            <a:r>
              <a:rPr lang="zh-CN" altLang="en-US"/>
              <a:t>：一个用于共享校内课程资料的网站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组员：罗骏 王韻晰 蔡浩楠 霍炘玙 </a:t>
            </a:r>
          </a:p>
          <a:p>
            <a:endParaRPr lang="zh-CN" altLang="en-US"/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24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584A457-EB79-49C4-8F89-96BEC6355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技术</a:t>
            </a:r>
            <a:r>
              <a:rPr lang="en-US" altLang="zh-CN"/>
              <a:t>overview</a:t>
            </a:r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02C196A-CAF9-4428-96B3-5E1FA42D86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/>
              <a:t>前端每一个页面有简单的</a:t>
            </a:r>
            <a:r>
              <a:rPr lang="en-US" altLang="zh-CN"/>
              <a:t>HTML</a:t>
            </a:r>
          </a:p>
          <a:p>
            <a:r>
              <a:rPr lang="en-US" altLang="zh-CN"/>
              <a:t>CSS</a:t>
            </a:r>
            <a:r>
              <a:rPr lang="zh-CN" altLang="en-US"/>
              <a:t>和</a:t>
            </a:r>
            <a:r>
              <a:rPr lang="en-US" altLang="zh-CN"/>
              <a:t>HTML</a:t>
            </a:r>
            <a:r>
              <a:rPr lang="zh-CN" altLang="en-US"/>
              <a:t>没有分开，都在同一个文件</a:t>
            </a:r>
            <a:endParaRPr lang="en-US" altLang="zh-CN"/>
          </a:p>
          <a:p>
            <a:endParaRPr lang="en-US" altLang="zh-CN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7E71FDF2-F4AB-496D-B85C-C78DB68A4C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/>
              <a:t>后端所有模块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5DF3D3B-F781-4FB1-9F65-48B127C6D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927241"/>
            <a:ext cx="4532341" cy="325436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DF6D6B3-D406-4B4E-AF78-5B98758CBE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9815" y="2497764"/>
            <a:ext cx="2926247" cy="367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897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F3453D-D584-45CB-81AC-15B958A93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技术</a:t>
            </a:r>
            <a:r>
              <a:rPr lang="en-US" altLang="zh-CN"/>
              <a:t>overview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783FCD-EEC4-4A91-AC5C-3EC3C2173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后端基于</a:t>
            </a:r>
            <a:r>
              <a:rPr lang="en-US" altLang="zh-CN"/>
              <a:t>JDK17 + Spring Boot + Maven + H2 Database</a:t>
            </a:r>
          </a:p>
          <a:p>
            <a:r>
              <a:rPr lang="zh-CN" altLang="en-US"/>
              <a:t>前端使用了 </a:t>
            </a:r>
            <a:r>
              <a:rPr lang="en-US" altLang="zh-CN"/>
              <a:t>Thymeleaf + </a:t>
            </a:r>
            <a:r>
              <a:rPr lang="zh-CN" altLang="en-US"/>
              <a:t>自己写的</a:t>
            </a:r>
            <a:r>
              <a:rPr lang="en-US" altLang="zh-CN"/>
              <a:t>HTML + </a:t>
            </a:r>
            <a:r>
              <a:rPr lang="zh-CN" altLang="en-US"/>
              <a:t>部分</a:t>
            </a:r>
            <a:r>
              <a:rPr lang="en-US" altLang="zh-CN"/>
              <a:t>JavaScript</a:t>
            </a:r>
            <a:r>
              <a:rPr lang="zh-CN" altLang="en-US"/>
              <a:t>来填表格</a:t>
            </a:r>
            <a:endParaRPr lang="en-US" altLang="zh-CN"/>
          </a:p>
          <a:p>
            <a:r>
              <a:rPr lang="en-US" altLang="zh-CN"/>
              <a:t>Spring Boot </a:t>
            </a:r>
            <a:r>
              <a:rPr lang="zh-CN" altLang="en-US"/>
              <a:t>默认集成 </a:t>
            </a:r>
            <a:r>
              <a:rPr lang="en-US" altLang="zh-CN"/>
              <a:t>Thymeleaf</a:t>
            </a:r>
            <a:r>
              <a:rPr lang="zh-CN" altLang="en-US"/>
              <a:t>，无需额外配置。只要模板文件放在 </a:t>
            </a:r>
            <a:r>
              <a:rPr lang="en-US" altLang="zh-CN"/>
              <a:t>resources/templates/ </a:t>
            </a:r>
            <a:r>
              <a:rPr lang="zh-CN" altLang="en-US"/>
              <a:t>下，</a:t>
            </a:r>
            <a:r>
              <a:rPr lang="en-US" altLang="zh-CN"/>
              <a:t>Controller </a:t>
            </a:r>
            <a:r>
              <a:rPr lang="zh-CN" altLang="en-US"/>
              <a:t>返回对应名字即可自动渲染。</a:t>
            </a:r>
            <a:endParaRPr lang="en-US" altLang="zh-CN"/>
          </a:p>
          <a:p>
            <a:r>
              <a:rPr lang="zh-CN" altLang="en-US"/>
              <a:t>请求处理流程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用户浏览器 → </a:t>
            </a:r>
            <a:r>
              <a:rPr lang="en-US" altLang="zh-CN"/>
              <a:t>Spring MVC Controller → Service</a:t>
            </a:r>
            <a:r>
              <a:rPr lang="zh-CN" altLang="en-US"/>
              <a:t>层 → </a:t>
            </a:r>
            <a:r>
              <a:rPr lang="en-US" altLang="zh-CN"/>
              <a:t>Repository</a:t>
            </a:r>
            <a:r>
              <a:rPr lang="zh-CN" altLang="en-US"/>
              <a:t>层 → 数据库</a:t>
            </a:r>
          </a:p>
          <a:p>
            <a:pPr marL="0" indent="0">
              <a:buNone/>
            </a:pPr>
            <a:r>
              <a:rPr lang="zh-CN" altLang="en-US"/>
              <a:t>     ↓                ↓</a:t>
            </a:r>
          </a:p>
          <a:p>
            <a:pPr marL="0" indent="0">
              <a:buNone/>
            </a:pPr>
            <a:r>
              <a:rPr lang="en-US" altLang="zh-CN"/>
              <a:t>Thymeleaf</a:t>
            </a:r>
            <a:r>
              <a:rPr lang="zh-CN" altLang="en-US"/>
              <a:t>模板渲染 ← 返回</a:t>
            </a:r>
            <a:r>
              <a:rPr lang="en-US" altLang="zh-CN"/>
              <a:t>Model</a:t>
            </a:r>
            <a:r>
              <a:rPr lang="zh-CN" altLang="en-US"/>
              <a:t>数据</a:t>
            </a:r>
          </a:p>
          <a:p>
            <a:pPr marL="0" indent="0">
              <a:buNone/>
            </a:pPr>
            <a:r>
              <a:rPr lang="zh-CN" altLang="en-US"/>
              <a:t>     ↓</a:t>
            </a:r>
          </a:p>
          <a:p>
            <a:pPr marL="0" indent="0">
              <a:buNone/>
            </a:pPr>
            <a:r>
              <a:rPr lang="en-US" altLang="zh-CN"/>
              <a:t>HTML</a:t>
            </a:r>
            <a:r>
              <a:rPr lang="zh-CN" altLang="en-US"/>
              <a:t>页面展示给用户</a:t>
            </a:r>
          </a:p>
        </p:txBody>
      </p:sp>
    </p:spTree>
    <p:extLst>
      <p:ext uri="{BB962C8B-B14F-4D97-AF65-F5344CB8AC3E}">
        <p14:creationId xmlns:p14="http://schemas.microsoft.com/office/powerpoint/2010/main" val="4258832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465A26-A7BF-006C-B4AD-3C585E2E1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6F6536-9FB3-25F0-536F-8F6CC9E8D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</a:t>
            </a:r>
            <a:r>
              <a:rPr lang="en-US" altLang="zh-CN" dirty="0" err="1"/>
              <a:t>html+css+JS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08C05D-8B6E-CA54-24A0-EF18E4777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模板引擎使用</a:t>
            </a:r>
            <a:r>
              <a:rPr lang="en-US" altLang="zh-CN" dirty="0" err="1"/>
              <a:t>Thymeleaf</a:t>
            </a:r>
            <a:r>
              <a:rPr lang="zh-CN" altLang="en-US" dirty="0"/>
              <a:t>作为主要的服务器端模板引擎，用于动态生成</a:t>
            </a:r>
            <a:r>
              <a:rPr lang="en-US" altLang="zh-CN" dirty="0"/>
              <a:t>HTML</a:t>
            </a:r>
            <a:r>
              <a:rPr lang="zh-CN" altLang="en-US" dirty="0"/>
              <a:t>内容</a:t>
            </a:r>
            <a:r>
              <a:rPr lang="en-US" altLang="zh-CN" dirty="0"/>
              <a:t> 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使用</a:t>
            </a:r>
            <a:r>
              <a:rPr lang="en-US" altLang="zh-CN" dirty="0" err="1"/>
              <a:t>th:text</a:t>
            </a:r>
            <a:r>
              <a:rPr lang="zh-CN" altLang="en-US" dirty="0"/>
              <a:t>、</a:t>
            </a:r>
            <a:r>
              <a:rPr lang="en-US" altLang="zh-CN" dirty="0" err="1"/>
              <a:t>th:if</a:t>
            </a:r>
            <a:r>
              <a:rPr lang="zh-CN" altLang="en-US" dirty="0"/>
              <a:t>、</a:t>
            </a:r>
            <a:r>
              <a:rPr lang="en-US" altLang="zh-CN" dirty="0" err="1"/>
              <a:t>th:each</a:t>
            </a:r>
            <a:r>
              <a:rPr lang="zh-CN" altLang="en-US" dirty="0"/>
              <a:t>等指令进行数据绑定和条件渲染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使用</a:t>
            </a:r>
            <a:r>
              <a:rPr lang="en-US" altLang="zh-CN" dirty="0" err="1"/>
              <a:t>th:href</a:t>
            </a:r>
            <a:r>
              <a:rPr lang="zh-CN" altLang="en-US" dirty="0"/>
              <a:t>、</a:t>
            </a:r>
            <a:r>
              <a:rPr lang="en-US" altLang="zh-CN" dirty="0" err="1"/>
              <a:t>th:attr</a:t>
            </a:r>
            <a:r>
              <a:rPr lang="zh-CN" altLang="en-US" dirty="0"/>
              <a:t>等进行</a:t>
            </a:r>
            <a:r>
              <a:rPr lang="en-US" altLang="zh-CN" dirty="0"/>
              <a:t>URL</a:t>
            </a:r>
            <a:r>
              <a:rPr lang="zh-CN" altLang="en-US" dirty="0"/>
              <a:t>和属性绑定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使用</a:t>
            </a:r>
            <a:r>
              <a:rPr lang="en-US" altLang="zh-CN" dirty="0"/>
              <a:t>#dates</a:t>
            </a:r>
            <a:r>
              <a:rPr lang="zh-CN" altLang="en-US" dirty="0"/>
              <a:t>、</a:t>
            </a:r>
            <a:r>
              <a:rPr lang="en-US" altLang="zh-CN" dirty="0"/>
              <a:t>#numbers</a:t>
            </a:r>
            <a:r>
              <a:rPr lang="zh-CN" altLang="en-US" dirty="0"/>
              <a:t>等内置工具进行日期和数字格式化</a:t>
            </a:r>
            <a:endParaRPr lang="en-US" altLang="zh-CN" dirty="0"/>
          </a:p>
          <a:p>
            <a:r>
              <a:rPr lang="en-US" altLang="zh-CN" dirty="0"/>
              <a:t>CSS</a:t>
            </a:r>
            <a:r>
              <a:rPr lang="zh-CN" altLang="en-US" dirty="0"/>
              <a:t>框架使用</a:t>
            </a:r>
            <a:r>
              <a:rPr lang="en-US" altLang="zh-CN" dirty="0"/>
              <a:t>Bootstrap 5.2.3</a:t>
            </a:r>
            <a:r>
              <a:rPr lang="zh-CN" altLang="en-US" dirty="0"/>
              <a:t>来提供响应式布局和预定义组件，我们使用其提供的层叠样式实现了</a:t>
            </a:r>
            <a:r>
              <a:rPr lang="en-US" altLang="zh-CN" dirty="0"/>
              <a:t>material design</a:t>
            </a:r>
            <a:r>
              <a:rPr lang="zh-CN" altLang="en-US" dirty="0"/>
              <a:t>风格的现代化页面。由于项目前端并不复杂，所以舍弃了</a:t>
            </a:r>
            <a:r>
              <a:rPr lang="en-US" altLang="zh-CN" dirty="0" err="1"/>
              <a:t>vue</a:t>
            </a:r>
            <a:r>
              <a:rPr lang="zh-CN" altLang="en-US" dirty="0"/>
              <a:t>、</a:t>
            </a:r>
            <a:r>
              <a:rPr lang="en-US" altLang="zh-CN" dirty="0"/>
              <a:t>react</a:t>
            </a:r>
            <a:r>
              <a:rPr lang="zh-CN" altLang="en-US" dirty="0"/>
              <a:t>框架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使用网格系统进行页面布局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使用卡片、按钮、表单、徽章等组件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使用工具类（如</a:t>
            </a:r>
            <a:r>
              <a:rPr lang="en-US" altLang="zh-CN" dirty="0"/>
              <a:t>mb-3</a:t>
            </a:r>
            <a:r>
              <a:rPr lang="zh-CN" altLang="en-US" dirty="0"/>
              <a:t>、</a:t>
            </a:r>
            <a:r>
              <a:rPr lang="en-US" altLang="zh-CN" dirty="0"/>
              <a:t>text-center</a:t>
            </a:r>
            <a:r>
              <a:rPr lang="zh-CN" altLang="en-US" dirty="0"/>
              <a:t>等）进行快速样式调整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使用模态框组件实现弹窗功能</a:t>
            </a:r>
          </a:p>
        </p:txBody>
      </p:sp>
    </p:spTree>
    <p:extLst>
      <p:ext uri="{BB962C8B-B14F-4D97-AF65-F5344CB8AC3E}">
        <p14:creationId xmlns:p14="http://schemas.microsoft.com/office/powerpoint/2010/main" val="931777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2605B-9404-E156-DFC0-824CD0A28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834EFC-B8C3-50EA-836F-4B03B457B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</a:t>
            </a:r>
            <a:r>
              <a:rPr lang="en-US" altLang="zh-CN" dirty="0" err="1"/>
              <a:t>html+css+JS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B94495-E812-704D-A673-DE92EAF0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8125"/>
            <a:ext cx="10515600" cy="178625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通过</a:t>
            </a:r>
            <a:r>
              <a:rPr lang="en-US" altLang="zh-CN" sz="2800" dirty="0"/>
              <a:t>JavaScript</a:t>
            </a:r>
            <a:r>
              <a:rPr lang="zh-CN" altLang="en-US" sz="2800" dirty="0"/>
              <a:t>库辅助后端共同相应</a:t>
            </a:r>
            <a:r>
              <a:rPr lang="en-US" altLang="zh-CN" sz="2800" dirty="0"/>
              <a:t>DOM</a:t>
            </a:r>
            <a:r>
              <a:rPr lang="zh-CN" altLang="en-US" sz="2800" dirty="0"/>
              <a:t>树的动态变化</a:t>
            </a:r>
            <a:endParaRPr lang="en-US" altLang="zh-CN" sz="2800" dirty="0"/>
          </a:p>
          <a:p>
            <a:pPr lvl="1"/>
            <a:r>
              <a:rPr lang="en-US" altLang="zh-CN" dirty="0"/>
              <a:t>Bootstrap JS Bundle</a:t>
            </a:r>
            <a:r>
              <a:rPr lang="zh-CN" altLang="en-US" dirty="0"/>
              <a:t>：提供交互组件的功能支持，用于实现折叠面板、模态框等交互功能</a:t>
            </a:r>
            <a:endParaRPr lang="en-US" altLang="zh-CN" dirty="0"/>
          </a:p>
          <a:p>
            <a:pPr lvl="1"/>
            <a:r>
              <a:rPr lang="en-US" altLang="zh-CN" dirty="0"/>
              <a:t>Axios: </a:t>
            </a:r>
            <a:r>
              <a:rPr lang="zh-CN" altLang="en-US" dirty="0"/>
              <a:t>用于</a:t>
            </a:r>
            <a:r>
              <a:rPr lang="en-US" altLang="zh-CN" dirty="0"/>
              <a:t>AJAX</a:t>
            </a:r>
            <a:r>
              <a:rPr lang="zh-CN" altLang="en-US" dirty="0"/>
              <a:t>请求，用于评论提交和加载等异步操作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17DD1DE-B1D0-EEA4-6FC8-65907CFC05F3}"/>
              </a:ext>
            </a:extLst>
          </p:cNvPr>
          <p:cNvSpPr txBox="1"/>
          <p:nvPr/>
        </p:nvSpPr>
        <p:spPr>
          <a:xfrm>
            <a:off x="838200" y="5467151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更多与前端相关的技术栈可以查看</a:t>
            </a:r>
            <a:r>
              <a:rPr lang="en-US" altLang="zh-CN" dirty="0"/>
              <a:t>\</a:t>
            </a:r>
            <a:r>
              <a:rPr lang="fr-FR" altLang="zh-CN" dirty="0"/>
              <a:t>Jsaiting\src\main\resources\templates\ frontend-tech-summary.md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8188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4F34A396-638C-4974-A8F8-67CC7CB1FA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829" y="146468"/>
            <a:ext cx="4690045" cy="634640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0F97794-A1C9-4825-B8FA-383C09D76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后端模块关系</a:t>
            </a:r>
            <a:r>
              <a:rPr lang="en-US" altLang="zh-CN"/>
              <a:t>overview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F1C820-FE3E-4407-80FE-1CF25B49D6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/>
              <a:t>UML</a:t>
            </a:r>
            <a:r>
              <a:rPr lang="zh-CN" altLang="en-US"/>
              <a:t>类图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E79DEF6-4890-47A0-BE2E-80D737D228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/>
              <a:t>方法上的关联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A672C6F-4853-4AA7-9282-EE26B36500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6" y="2624453"/>
            <a:ext cx="5695950" cy="339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94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DA8DAA-7BE0-46E8-96A6-43B8EDECA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后端模块关系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82A2C5-DE52-497A-AC21-FB3E4B8D1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/>
              <a:t>1. Controller</a:t>
            </a:r>
            <a:r>
              <a:rPr lang="zh-CN" altLang="en-US"/>
              <a:t>层（控制器层）</a:t>
            </a:r>
          </a:p>
          <a:p>
            <a:pPr marL="0" indent="0">
              <a:buNone/>
            </a:pPr>
            <a:r>
              <a:rPr lang="en-US" altLang="zh-CN"/>
              <a:t>FileController</a:t>
            </a:r>
            <a:r>
              <a:rPr lang="zh-CN" altLang="en-US"/>
              <a:t>：处理文件上传、下载、搜索、删除</a:t>
            </a:r>
          </a:p>
          <a:p>
            <a:pPr marL="0" indent="0">
              <a:buNone/>
            </a:pPr>
            <a:r>
              <a:rPr lang="en-US" altLang="zh-CN"/>
              <a:t>UserController</a:t>
            </a:r>
            <a:r>
              <a:rPr lang="zh-CN" altLang="en-US"/>
              <a:t>：处理用户登录、注册、用户中心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2. Service</a:t>
            </a:r>
            <a:r>
              <a:rPr lang="zh-CN" altLang="en-US"/>
              <a:t>层（业务逻辑层）</a:t>
            </a:r>
          </a:p>
          <a:p>
            <a:pPr marL="0" indent="0">
              <a:buNone/>
            </a:pPr>
            <a:r>
              <a:rPr lang="en-US" altLang="zh-CN"/>
              <a:t>FileStorageService</a:t>
            </a:r>
            <a:r>
              <a:rPr lang="zh-CN" altLang="en-US"/>
              <a:t>：文件存储核心业务（文件系统</a:t>
            </a:r>
            <a:r>
              <a:rPr lang="en-US" altLang="zh-CN"/>
              <a:t>+</a:t>
            </a:r>
            <a:r>
              <a:rPr lang="zh-CN" altLang="en-US"/>
              <a:t>数据库）</a:t>
            </a:r>
          </a:p>
          <a:p>
            <a:pPr marL="0" indent="0">
              <a:buNone/>
            </a:pPr>
            <a:r>
              <a:rPr lang="en-US" altLang="zh-CN"/>
              <a:t>UserService</a:t>
            </a:r>
            <a:r>
              <a:rPr lang="zh-CN" altLang="en-US"/>
              <a:t>：用户认证、注册等逻辑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3. Repository</a:t>
            </a:r>
            <a:r>
              <a:rPr lang="zh-CN" altLang="en-US"/>
              <a:t>层（数据访问层）</a:t>
            </a:r>
          </a:p>
          <a:p>
            <a:pPr marL="0" indent="0">
              <a:buNone/>
            </a:pPr>
            <a:r>
              <a:rPr lang="en-US" altLang="zh-CN"/>
              <a:t>FileRepository</a:t>
            </a:r>
            <a:r>
              <a:rPr lang="zh-CN" altLang="en-US"/>
              <a:t>：文件数据的</a:t>
            </a:r>
            <a:r>
              <a:rPr lang="en-US" altLang="zh-CN"/>
              <a:t>CRUD</a:t>
            </a:r>
            <a:r>
              <a:rPr lang="zh-CN" altLang="en-US"/>
              <a:t>和复杂查询</a:t>
            </a:r>
          </a:p>
          <a:p>
            <a:pPr marL="0" indent="0">
              <a:buNone/>
            </a:pPr>
            <a:r>
              <a:rPr lang="en-US" altLang="zh-CN"/>
              <a:t>UserRepository</a:t>
            </a:r>
            <a:r>
              <a:rPr lang="zh-CN" altLang="en-US"/>
              <a:t>：用户数据操作</a:t>
            </a:r>
          </a:p>
          <a:p>
            <a:pPr marL="0" indent="0">
              <a:buNone/>
            </a:pPr>
            <a:r>
              <a:rPr lang="en-US" altLang="zh-CN"/>
              <a:t>DownloadRecordRepository</a:t>
            </a:r>
            <a:r>
              <a:rPr lang="zh-CN" altLang="en-US"/>
              <a:t>：下载记录管理</a:t>
            </a:r>
          </a:p>
        </p:txBody>
      </p:sp>
    </p:spTree>
    <p:extLst>
      <p:ext uri="{BB962C8B-B14F-4D97-AF65-F5344CB8AC3E}">
        <p14:creationId xmlns:p14="http://schemas.microsoft.com/office/powerpoint/2010/main" val="10351863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DA8DAA-7BE0-46E8-96A6-43B8EDECA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后端模块关系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82A2C5-DE52-497A-AC21-FB3E4B8D1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/>
              <a:t>4. Model</a:t>
            </a:r>
            <a:r>
              <a:rPr lang="zh-CN" altLang="en-US"/>
              <a:t>层（数据模型层）</a:t>
            </a:r>
          </a:p>
          <a:p>
            <a:pPr marL="0" indent="0">
              <a:buNone/>
            </a:pPr>
            <a:r>
              <a:rPr lang="en-US" altLang="zh-CN"/>
              <a:t>FileEntity</a:t>
            </a:r>
            <a:r>
              <a:rPr lang="zh-CN" altLang="en-US"/>
              <a:t>：文件实体（包含评论子实体）</a:t>
            </a:r>
          </a:p>
          <a:p>
            <a:pPr marL="0" indent="0">
              <a:buNone/>
            </a:pPr>
            <a:r>
              <a:rPr lang="en-US" altLang="zh-CN"/>
              <a:t>UserEntity</a:t>
            </a:r>
            <a:r>
              <a:rPr lang="zh-CN" altLang="en-US"/>
              <a:t>：用户实体</a:t>
            </a:r>
          </a:p>
          <a:p>
            <a:pPr marL="0" indent="0">
              <a:buNone/>
            </a:pPr>
            <a:r>
              <a:rPr lang="en-US" altLang="zh-CN"/>
              <a:t>DownloadRecord</a:t>
            </a:r>
            <a:r>
              <a:rPr lang="zh-CN" altLang="en-US"/>
              <a:t>：下载记录实体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5. Config</a:t>
            </a:r>
            <a:r>
              <a:rPr lang="zh-CN" altLang="en-US"/>
              <a:t>层（配置层）</a:t>
            </a:r>
          </a:p>
          <a:p>
            <a:pPr marL="0" indent="0">
              <a:buNone/>
            </a:pPr>
            <a:r>
              <a:rPr lang="en-US" altLang="zh-CN"/>
              <a:t>FileStorageProperties</a:t>
            </a:r>
            <a:r>
              <a:rPr lang="zh-CN" altLang="en-US"/>
              <a:t>：文件存储配置</a:t>
            </a:r>
          </a:p>
        </p:txBody>
      </p:sp>
    </p:spTree>
    <p:extLst>
      <p:ext uri="{BB962C8B-B14F-4D97-AF65-F5344CB8AC3E}">
        <p14:creationId xmlns:p14="http://schemas.microsoft.com/office/powerpoint/2010/main" val="5320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0D4EF3-8581-4C8B-8541-564B671A2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例子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69DCBAC-B08F-4AEA-A99E-C9D3442E5B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文件上传流程：</a:t>
            </a:r>
            <a:endParaRPr lang="en-US" altLang="zh-CN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用户在前端表单选择文件</a:t>
            </a:r>
          </a:p>
          <a:p>
            <a:pPr marL="0" indent="0">
              <a:buNone/>
            </a:pPr>
            <a:r>
              <a:rPr lang="zh-CN" altLang="en-US"/>
              <a:t>表单提交到</a:t>
            </a:r>
            <a:r>
              <a:rPr lang="en-US" altLang="zh-CN"/>
              <a:t>FileController.uploadFile()</a:t>
            </a:r>
          </a:p>
          <a:p>
            <a:pPr marL="0" indent="0">
              <a:buNone/>
            </a:pPr>
            <a:r>
              <a:rPr lang="en-US" altLang="zh-CN"/>
              <a:t>Controller</a:t>
            </a:r>
            <a:r>
              <a:rPr lang="zh-CN" altLang="en-US"/>
              <a:t>调用</a:t>
            </a:r>
            <a:r>
              <a:rPr lang="en-US" altLang="zh-CN"/>
              <a:t>FileStorageService.storeFile()</a:t>
            </a:r>
          </a:p>
          <a:p>
            <a:pPr marL="0" indent="0">
              <a:buNone/>
            </a:pPr>
            <a:r>
              <a:rPr lang="en-US" altLang="zh-CN"/>
              <a:t>Service</a:t>
            </a:r>
            <a:r>
              <a:rPr lang="zh-CN" altLang="en-US"/>
              <a:t>将文件保存到文件系统</a:t>
            </a:r>
          </a:p>
          <a:p>
            <a:pPr marL="0" indent="0">
              <a:buNone/>
            </a:pPr>
            <a:r>
              <a:rPr lang="en-US" altLang="zh-CN"/>
              <a:t>Service</a:t>
            </a:r>
            <a:r>
              <a:rPr lang="zh-CN" altLang="en-US"/>
              <a:t>调用</a:t>
            </a:r>
            <a:r>
              <a:rPr lang="en-US" altLang="zh-CN"/>
              <a:t>FileRepository.save()</a:t>
            </a:r>
            <a:r>
              <a:rPr lang="zh-CN" altLang="en-US"/>
              <a:t>保存元数据到数据库</a:t>
            </a:r>
          </a:p>
          <a:p>
            <a:pPr marL="0" indent="0">
              <a:buNone/>
            </a:pPr>
            <a:r>
              <a:rPr lang="zh-CN" altLang="en-US"/>
              <a:t>返回成功消息并重定向到主页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F3D88898-CD0A-42A0-849B-7C51D111AD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文件搜索流程：</a:t>
            </a:r>
            <a:endParaRPr lang="en-US" altLang="zh-CN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用户输入搜索关键词</a:t>
            </a:r>
          </a:p>
          <a:p>
            <a:pPr marL="0" indent="0">
              <a:buNone/>
            </a:pPr>
            <a:r>
              <a:rPr lang="zh-CN" altLang="en-US"/>
              <a:t>请求发送到</a:t>
            </a:r>
            <a:r>
              <a:rPr lang="en-US" altLang="zh-CN"/>
              <a:t>FileController.homepage()</a:t>
            </a:r>
          </a:p>
          <a:p>
            <a:pPr marL="0" indent="0">
              <a:buNone/>
            </a:pPr>
            <a:r>
              <a:rPr lang="en-US" altLang="zh-CN"/>
              <a:t>Controller</a:t>
            </a:r>
            <a:r>
              <a:rPr lang="zh-CN" altLang="en-US"/>
              <a:t>调用</a:t>
            </a:r>
            <a:r>
              <a:rPr lang="en-US" altLang="zh-CN"/>
              <a:t>FileRepository.searchFiles()</a:t>
            </a:r>
          </a:p>
          <a:p>
            <a:pPr marL="0" indent="0">
              <a:buNone/>
            </a:pPr>
            <a:r>
              <a:rPr lang="en-US" altLang="zh-CN"/>
              <a:t>Repository</a:t>
            </a:r>
            <a:r>
              <a:rPr lang="zh-CN" altLang="en-US"/>
              <a:t>执行数据库查询</a:t>
            </a:r>
          </a:p>
          <a:p>
            <a:pPr marL="0" indent="0">
              <a:buNone/>
            </a:pPr>
            <a:r>
              <a:rPr lang="zh-CN" altLang="en-US"/>
              <a:t>结果通过</a:t>
            </a:r>
            <a:r>
              <a:rPr lang="en-US" altLang="zh-CN"/>
              <a:t>Model</a:t>
            </a:r>
            <a:r>
              <a:rPr lang="zh-CN" altLang="en-US"/>
              <a:t>传递给</a:t>
            </a:r>
            <a:r>
              <a:rPr lang="en-US" altLang="zh-CN"/>
              <a:t>Thymeleaf</a:t>
            </a:r>
            <a:r>
              <a:rPr lang="zh-CN" altLang="en-US"/>
              <a:t>模板</a:t>
            </a:r>
          </a:p>
          <a:p>
            <a:pPr marL="0" indent="0">
              <a:buNone/>
            </a:pPr>
            <a:r>
              <a:rPr lang="zh-CN" altLang="en-US"/>
              <a:t>模板渲染</a:t>
            </a:r>
            <a:r>
              <a:rPr lang="en-US" altLang="zh-CN"/>
              <a:t>HTML</a:t>
            </a:r>
            <a:r>
              <a:rPr lang="zh-CN" altLang="en-US"/>
              <a:t>页面显示搜索结果</a:t>
            </a:r>
          </a:p>
        </p:txBody>
      </p:sp>
    </p:spTree>
    <p:extLst>
      <p:ext uri="{BB962C8B-B14F-4D97-AF65-F5344CB8AC3E}">
        <p14:creationId xmlns:p14="http://schemas.microsoft.com/office/powerpoint/2010/main" val="4183171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E81952-AE8E-47B7-BFF4-C9DC20CEE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后端与数据库的交互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F5B954-01FF-44CD-9147-5063FB856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数据库使用</a:t>
            </a:r>
            <a:r>
              <a:rPr lang="en-US" altLang="zh-CN"/>
              <a:t>H2</a:t>
            </a:r>
            <a:r>
              <a:rPr lang="zh-CN" altLang="en-US"/>
              <a:t>嵌入式数据库，配置在</a:t>
            </a:r>
            <a:r>
              <a:rPr lang="en-US" altLang="zh-CN"/>
              <a:t>application.properties</a:t>
            </a:r>
            <a:r>
              <a:rPr lang="zh-CN" altLang="en-US"/>
              <a:t>中</a:t>
            </a:r>
            <a:endParaRPr lang="en-US" altLang="zh-CN"/>
          </a:p>
          <a:p>
            <a:r>
              <a:rPr lang="zh-CN" altLang="en-US" b="0" i="0">
                <a:solidFill>
                  <a:srgbClr val="1F2328"/>
                </a:solidFill>
                <a:effectLst/>
                <a:latin typeface="Segoe WPC"/>
              </a:rPr>
              <a:t>后端与数据库的交互主要通过</a:t>
            </a:r>
            <a:r>
              <a:rPr lang="en-US" altLang="zh-CN" b="0" i="0">
                <a:solidFill>
                  <a:srgbClr val="1F2328"/>
                </a:solidFill>
                <a:effectLst/>
                <a:latin typeface="Segoe WPC"/>
              </a:rPr>
              <a:t>Repository</a:t>
            </a:r>
            <a:r>
              <a:rPr lang="zh-CN" altLang="en-US" b="0" i="0">
                <a:solidFill>
                  <a:srgbClr val="1F2328"/>
                </a:solidFill>
                <a:effectLst/>
                <a:latin typeface="Segoe WPC"/>
              </a:rPr>
              <a:t>模块实现，结合</a:t>
            </a:r>
            <a:r>
              <a:rPr lang="en-US" altLang="zh-CN" b="0" i="0">
                <a:solidFill>
                  <a:srgbClr val="1F2328"/>
                </a:solidFill>
                <a:effectLst/>
                <a:latin typeface="Segoe WPC"/>
              </a:rPr>
              <a:t>Spring Data JPA</a:t>
            </a:r>
            <a:r>
              <a:rPr lang="zh-CN" altLang="en-US" b="0" i="0">
                <a:solidFill>
                  <a:srgbClr val="1F2328"/>
                </a:solidFill>
                <a:effectLst/>
                <a:latin typeface="Segoe WPC"/>
              </a:rPr>
              <a:t>自动化持久化机制</a:t>
            </a:r>
            <a:endParaRPr lang="en-US" altLang="zh-CN" b="0" i="0">
              <a:solidFill>
                <a:srgbClr val="1F2328"/>
              </a:solidFill>
              <a:effectLst/>
              <a:latin typeface="Segoe WPC"/>
            </a:endParaRPr>
          </a:p>
          <a:p>
            <a:r>
              <a:rPr lang="zh-CN" altLang="en-US"/>
              <a:t>每个实体类对应一个</a:t>
            </a:r>
            <a:r>
              <a:rPr lang="en-US" altLang="zh-CN"/>
              <a:t>Repository</a:t>
            </a:r>
            <a:r>
              <a:rPr lang="zh-CN" altLang="en-US"/>
              <a:t>接口，继承</a:t>
            </a:r>
            <a:r>
              <a:rPr lang="en-US" altLang="zh-CN"/>
              <a:t>JpaRepository</a:t>
            </a:r>
            <a:r>
              <a:rPr lang="zh-CN" altLang="en-US"/>
              <a:t>，如：</a:t>
            </a:r>
          </a:p>
          <a:p>
            <a:pPr lvl="1"/>
            <a:r>
              <a:rPr lang="en-US" altLang="zh-CN"/>
              <a:t>FileRepository</a:t>
            </a:r>
          </a:p>
          <a:p>
            <a:pPr lvl="1"/>
            <a:r>
              <a:rPr lang="en-US" altLang="zh-CN"/>
              <a:t>UserRepository</a:t>
            </a:r>
          </a:p>
          <a:p>
            <a:pPr lvl="1"/>
            <a:r>
              <a:rPr lang="en-US" altLang="zh-CN"/>
              <a:t>DownloadRecordRepository</a:t>
            </a:r>
          </a:p>
          <a:p>
            <a:r>
              <a:rPr lang="zh-CN" altLang="en-US"/>
              <a:t>这些接口无需实现，</a:t>
            </a:r>
            <a:r>
              <a:rPr lang="en-US" altLang="zh-CN"/>
              <a:t>Spring Data JPA</a:t>
            </a:r>
            <a:r>
              <a:rPr lang="zh-CN" altLang="en-US"/>
              <a:t>会自动生成常用的</a:t>
            </a:r>
            <a:r>
              <a:rPr lang="en-US" altLang="zh-CN"/>
              <a:t>CRUD</a:t>
            </a:r>
            <a:r>
              <a:rPr lang="zh-CN" altLang="en-US"/>
              <a:t>（增删查改）方法。</a:t>
            </a:r>
          </a:p>
          <a:p>
            <a:r>
              <a:rPr lang="zh-CN" altLang="en-US"/>
              <a:t>可以自定义查询，如</a:t>
            </a:r>
            <a:r>
              <a:rPr lang="en-US" altLang="zh-CN"/>
              <a:t>FileRepository</a:t>
            </a:r>
            <a:r>
              <a:rPr lang="zh-CN" altLang="en-US"/>
              <a:t>中的</a:t>
            </a:r>
            <a:r>
              <a:rPr lang="en-US" altLang="zh-CN"/>
              <a:t>searchByKeyword</a:t>
            </a:r>
            <a:r>
              <a:rPr lang="zh-CN" altLang="en-US"/>
              <a:t>方法，支持多字段模糊搜索。</a:t>
            </a:r>
          </a:p>
        </p:txBody>
      </p:sp>
    </p:spTree>
    <p:extLst>
      <p:ext uri="{BB962C8B-B14F-4D97-AF65-F5344CB8AC3E}">
        <p14:creationId xmlns:p14="http://schemas.microsoft.com/office/powerpoint/2010/main" val="3492013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3AFF15-F42A-41D0-A354-CBDFDF05C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后端与数据库的交互例子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86CE15-9EC2-45B5-920C-E4C609B4C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600" b="0">
                <a:solidFill>
                  <a:srgbClr val="6E7781"/>
                </a:solidFill>
                <a:effectLst/>
                <a:latin typeface="Fira Code" pitchFamily="1" charset="0"/>
              </a:rPr>
              <a:t>// FileRepository.java</a:t>
            </a:r>
            <a:endParaRPr lang="en-US" altLang="zh-CN" sz="1600" b="0">
              <a:solidFill>
                <a:srgbClr val="1F2328"/>
              </a:solidFill>
              <a:effectLst/>
              <a:latin typeface="Fira Code" pitchFamily="1" charset="0"/>
            </a:endParaRPr>
          </a:p>
          <a:p>
            <a:pPr marL="0" indent="0">
              <a:buNone/>
            </a:pP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@</a:t>
            </a:r>
            <a:r>
              <a:rPr lang="en-US" altLang="zh-CN" sz="1600" b="0">
                <a:solidFill>
                  <a:srgbClr val="CF222E"/>
                </a:solidFill>
                <a:effectLst/>
                <a:latin typeface="Fira Code" pitchFamily="1" charset="0"/>
              </a:rPr>
              <a:t>Query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(</a:t>
            </a:r>
            <a:r>
              <a:rPr lang="en-US" altLang="zh-CN" sz="1600" b="0">
                <a:solidFill>
                  <a:srgbClr val="0A3069"/>
                </a:solidFill>
                <a:effectLst/>
                <a:latin typeface="Fira Code" pitchFamily="1" charset="0"/>
              </a:rPr>
              <a:t>"SELECT f FROM FileEntity f WHERE "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 </a:t>
            </a:r>
            <a:r>
              <a:rPr lang="en-US" altLang="zh-CN" sz="1600" b="0">
                <a:solidFill>
                  <a:srgbClr val="CF222E"/>
                </a:solidFill>
                <a:effectLst/>
                <a:latin typeface="Fira Code" pitchFamily="1" charset="0"/>
              </a:rPr>
              <a:t>+</a:t>
            </a:r>
            <a:endParaRPr lang="en-US" altLang="zh-CN" sz="1600" b="0">
              <a:solidFill>
                <a:srgbClr val="1F2328"/>
              </a:solidFill>
              <a:effectLst/>
              <a:latin typeface="Fira Code" pitchFamily="1" charset="0"/>
            </a:endParaRPr>
          </a:p>
          <a:p>
            <a:pPr marL="0" indent="0">
              <a:buNone/>
            </a:pP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       </a:t>
            </a:r>
            <a:r>
              <a:rPr lang="en-US" altLang="zh-CN" sz="1600" b="0">
                <a:solidFill>
                  <a:srgbClr val="0A3069"/>
                </a:solidFill>
                <a:effectLst/>
                <a:latin typeface="Fira Code" pitchFamily="1" charset="0"/>
              </a:rPr>
              <a:t>"LOWER(f.fileName) LIKE LOWER(CONCAT('%', :keyword, '%')) OR "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 </a:t>
            </a:r>
            <a:r>
              <a:rPr lang="en-US" altLang="zh-CN" sz="1600" b="0">
                <a:solidFill>
                  <a:srgbClr val="CF222E"/>
                </a:solidFill>
                <a:effectLst/>
                <a:latin typeface="Fira Code" pitchFamily="1" charset="0"/>
              </a:rPr>
              <a:t>+</a:t>
            </a:r>
            <a:endParaRPr lang="en-US" altLang="zh-CN" sz="1600" b="0">
              <a:solidFill>
                <a:srgbClr val="1F2328"/>
              </a:solidFill>
              <a:effectLst/>
              <a:latin typeface="Fira Code" pitchFamily="1" charset="0"/>
            </a:endParaRPr>
          </a:p>
          <a:p>
            <a:pPr marL="0" indent="0">
              <a:buNone/>
            </a:pP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       </a:t>
            </a:r>
            <a:r>
              <a:rPr lang="en-US" altLang="zh-CN" sz="1600" b="0">
                <a:solidFill>
                  <a:srgbClr val="0A3069"/>
                </a:solidFill>
                <a:effectLst/>
                <a:latin typeface="Fira Code" pitchFamily="1" charset="0"/>
              </a:rPr>
              <a:t>"LOWER(f.description) LIKE LOWER(CONCAT('%', :keyword, '%')) OR "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 </a:t>
            </a:r>
            <a:r>
              <a:rPr lang="en-US" altLang="zh-CN" sz="1600" b="0">
                <a:solidFill>
                  <a:srgbClr val="CF222E"/>
                </a:solidFill>
                <a:effectLst/>
                <a:latin typeface="Fira Code" pitchFamily="1" charset="0"/>
              </a:rPr>
              <a:t>+</a:t>
            </a:r>
            <a:endParaRPr lang="en-US" altLang="zh-CN" sz="1600" b="0">
              <a:solidFill>
                <a:srgbClr val="1F2328"/>
              </a:solidFill>
              <a:effectLst/>
              <a:latin typeface="Fira Code" pitchFamily="1" charset="0"/>
            </a:endParaRPr>
          </a:p>
          <a:p>
            <a:pPr marL="0" indent="0">
              <a:buNone/>
            </a:pP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       </a:t>
            </a:r>
            <a:r>
              <a:rPr lang="en-US" altLang="zh-CN" sz="1600" b="0">
                <a:solidFill>
                  <a:srgbClr val="0A3069"/>
                </a:solidFill>
                <a:effectLst/>
                <a:latin typeface="Fira Code" pitchFamily="1" charset="0"/>
              </a:rPr>
              <a:t>"LOWER(f.courseName) LIKE LOWER(CONCAT('%', :keyword, '%')) OR "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 </a:t>
            </a:r>
            <a:r>
              <a:rPr lang="en-US" altLang="zh-CN" sz="1600" b="0">
                <a:solidFill>
                  <a:srgbClr val="CF222E"/>
                </a:solidFill>
                <a:effectLst/>
                <a:latin typeface="Fira Code" pitchFamily="1" charset="0"/>
              </a:rPr>
              <a:t>+</a:t>
            </a:r>
            <a:endParaRPr lang="en-US" altLang="zh-CN" sz="1600" b="0">
              <a:solidFill>
                <a:srgbClr val="1F2328"/>
              </a:solidFill>
              <a:effectLst/>
              <a:latin typeface="Fira Code" pitchFamily="1" charset="0"/>
            </a:endParaRPr>
          </a:p>
          <a:p>
            <a:pPr marL="0" indent="0">
              <a:buNone/>
            </a:pP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       </a:t>
            </a:r>
            <a:r>
              <a:rPr lang="en-US" altLang="zh-CN" sz="1600" b="0">
                <a:solidFill>
                  <a:srgbClr val="0A3069"/>
                </a:solidFill>
                <a:effectLst/>
                <a:latin typeface="Fira Code" pitchFamily="1" charset="0"/>
              </a:rPr>
              <a:t>"LOWER(f.courseShortName) LIKE LOWER(CONCAT('%', :keyword, '%')) OR "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 </a:t>
            </a:r>
            <a:r>
              <a:rPr lang="en-US" altLang="zh-CN" sz="1600" b="0">
                <a:solidFill>
                  <a:srgbClr val="CF222E"/>
                </a:solidFill>
                <a:effectLst/>
                <a:latin typeface="Fira Code" pitchFamily="1" charset="0"/>
              </a:rPr>
              <a:t>+</a:t>
            </a:r>
            <a:endParaRPr lang="en-US" altLang="zh-CN" sz="1600" b="0">
              <a:solidFill>
                <a:srgbClr val="1F2328"/>
              </a:solidFill>
              <a:effectLst/>
              <a:latin typeface="Fira Code" pitchFamily="1" charset="0"/>
            </a:endParaRPr>
          </a:p>
          <a:p>
            <a:pPr marL="0" indent="0">
              <a:buNone/>
            </a:pP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       </a:t>
            </a:r>
            <a:r>
              <a:rPr lang="en-US" altLang="zh-CN" sz="1600" b="0">
                <a:solidFill>
                  <a:srgbClr val="0A3069"/>
                </a:solidFill>
                <a:effectLst/>
                <a:latin typeface="Fira Code" pitchFamily="1" charset="0"/>
              </a:rPr>
              <a:t>"LOWER(f.instructor) LIKE LOWER(CONCAT('%', :keyword, '%')) OR "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 </a:t>
            </a:r>
            <a:r>
              <a:rPr lang="en-US" altLang="zh-CN" sz="1600" b="0">
                <a:solidFill>
                  <a:srgbClr val="CF222E"/>
                </a:solidFill>
                <a:effectLst/>
                <a:latin typeface="Fira Code" pitchFamily="1" charset="0"/>
              </a:rPr>
              <a:t>+</a:t>
            </a:r>
            <a:endParaRPr lang="en-US" altLang="zh-CN" sz="1600" b="0">
              <a:solidFill>
                <a:srgbClr val="1F2328"/>
              </a:solidFill>
              <a:effectLst/>
              <a:latin typeface="Fira Code" pitchFamily="1" charset="0"/>
            </a:endParaRPr>
          </a:p>
          <a:p>
            <a:pPr marL="0" indent="0">
              <a:buNone/>
            </a:pP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       </a:t>
            </a:r>
            <a:r>
              <a:rPr lang="en-US" altLang="zh-CN" sz="1600" b="0">
                <a:solidFill>
                  <a:srgbClr val="0A3069"/>
                </a:solidFill>
                <a:effectLst/>
                <a:latin typeface="Fira Code" pitchFamily="1" charset="0"/>
              </a:rPr>
              <a:t>"LOWER(f.semester) LIKE LOWER(CONCAT('%', :keyword, '%'))"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)</a:t>
            </a:r>
          </a:p>
          <a:p>
            <a:pPr marL="0" indent="0">
              <a:buNone/>
            </a:pP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List</a:t>
            </a:r>
            <a:r>
              <a:rPr lang="en-US" altLang="zh-CN" sz="1600" b="0">
                <a:solidFill>
                  <a:srgbClr val="CF222E"/>
                </a:solidFill>
                <a:effectLst/>
                <a:latin typeface="Fira Code" pitchFamily="1" charset="0"/>
              </a:rPr>
              <a:t>&lt;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FileEntity</a:t>
            </a:r>
            <a:r>
              <a:rPr lang="en-US" altLang="zh-CN" sz="1600" b="0">
                <a:solidFill>
                  <a:srgbClr val="CF222E"/>
                </a:solidFill>
                <a:effectLst/>
                <a:latin typeface="Fira Code" pitchFamily="1" charset="0"/>
              </a:rPr>
              <a:t>&gt;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 </a:t>
            </a:r>
            <a:r>
              <a:rPr lang="en-US" altLang="zh-CN" sz="1600" b="0">
                <a:solidFill>
                  <a:srgbClr val="8250DF"/>
                </a:solidFill>
                <a:effectLst/>
                <a:latin typeface="Fira Code" pitchFamily="1" charset="0"/>
              </a:rPr>
              <a:t>searchByKeyword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(@</a:t>
            </a:r>
            <a:r>
              <a:rPr lang="en-US" altLang="zh-CN" sz="1600" b="0">
                <a:solidFill>
                  <a:srgbClr val="CF222E"/>
                </a:solidFill>
                <a:effectLst/>
                <a:latin typeface="Fira Code" pitchFamily="1" charset="0"/>
              </a:rPr>
              <a:t>Param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(</a:t>
            </a:r>
            <a:r>
              <a:rPr lang="en-US" altLang="zh-CN" sz="1600" b="0">
                <a:solidFill>
                  <a:srgbClr val="0A3069"/>
                </a:solidFill>
                <a:effectLst/>
                <a:latin typeface="Fira Code" pitchFamily="1" charset="0"/>
              </a:rPr>
              <a:t>"keyword"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) String keyword);</a:t>
            </a:r>
          </a:p>
          <a:p>
            <a:pPr marL="0" indent="0">
              <a:buNone/>
            </a:pPr>
            <a:r>
              <a:rPr lang="en-US" altLang="zh-CN" sz="1600">
                <a:solidFill>
                  <a:srgbClr val="1F2328"/>
                </a:solidFill>
                <a:latin typeface="Fira Code" pitchFamily="1" charset="0"/>
              </a:rPr>
              <a:t>//</a:t>
            </a:r>
            <a:r>
              <a:rPr lang="zh-CN" altLang="en-US" sz="1600">
                <a:solidFill>
                  <a:srgbClr val="1F2328"/>
                </a:solidFill>
                <a:latin typeface="Fira Code" pitchFamily="1" charset="0"/>
              </a:rPr>
              <a:t> 无需实现的接口 只要函数名即可</a:t>
            </a:r>
            <a:endParaRPr lang="en-US" altLang="zh-CN" sz="1600">
              <a:solidFill>
                <a:srgbClr val="1F2328"/>
              </a:solidFill>
              <a:latin typeface="Fira Code" pitchFamily="1" charset="0"/>
            </a:endParaRPr>
          </a:p>
          <a:p>
            <a:pPr marL="0" indent="0">
              <a:buNone/>
            </a:pPr>
            <a:r>
              <a:rPr lang="en-US" altLang="zh-CN" sz="1600" b="0">
                <a:solidFill>
                  <a:srgbClr val="953800"/>
                </a:solidFill>
                <a:effectLst/>
                <a:latin typeface="Fira Code" pitchFamily="1" charset="0"/>
              </a:rPr>
              <a:t>List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&lt;</a:t>
            </a:r>
            <a:r>
              <a:rPr lang="en-US" altLang="zh-CN" sz="1600" b="0">
                <a:solidFill>
                  <a:srgbClr val="953800"/>
                </a:solidFill>
                <a:effectLst/>
                <a:latin typeface="Fira Code" pitchFamily="1" charset="0"/>
              </a:rPr>
              <a:t>FileEntity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&gt; </a:t>
            </a:r>
            <a:r>
              <a:rPr lang="en-US" altLang="zh-CN" sz="1600" b="0">
                <a:solidFill>
                  <a:srgbClr val="8250DF"/>
                </a:solidFill>
                <a:effectLst/>
                <a:latin typeface="Fira Code" pitchFamily="1" charset="0"/>
              </a:rPr>
              <a:t>findByUploaderUsername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(</a:t>
            </a:r>
            <a:r>
              <a:rPr lang="en-US" altLang="zh-CN" sz="1600" b="0">
                <a:solidFill>
                  <a:srgbClr val="953800"/>
                </a:solidFill>
                <a:effectLst/>
                <a:latin typeface="Fira Code" pitchFamily="1" charset="0"/>
              </a:rPr>
              <a:t>String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 </a:t>
            </a:r>
            <a:r>
              <a:rPr lang="en-US" altLang="zh-CN" sz="1600" b="0">
                <a:solidFill>
                  <a:srgbClr val="953800"/>
                </a:solidFill>
                <a:effectLst/>
                <a:latin typeface="Fira Code" pitchFamily="1" charset="0"/>
              </a:rPr>
              <a:t>uploaderUsername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);</a:t>
            </a:r>
            <a:b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</a:br>
            <a:r>
              <a:rPr lang="en-US" altLang="zh-CN" sz="1600" b="0">
                <a:solidFill>
                  <a:srgbClr val="953800"/>
                </a:solidFill>
                <a:effectLst/>
                <a:latin typeface="Fira Code" pitchFamily="1" charset="0"/>
              </a:rPr>
              <a:t>List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&lt;</a:t>
            </a:r>
            <a:r>
              <a:rPr lang="en-US" altLang="zh-CN" sz="1600" b="0">
                <a:solidFill>
                  <a:srgbClr val="953800"/>
                </a:solidFill>
                <a:effectLst/>
                <a:latin typeface="Fira Code" pitchFamily="1" charset="0"/>
              </a:rPr>
              <a:t>FileEntity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&gt; </a:t>
            </a:r>
            <a:r>
              <a:rPr lang="en-US" altLang="zh-CN" sz="1600" b="0">
                <a:solidFill>
                  <a:srgbClr val="8250DF"/>
                </a:solidFill>
                <a:effectLst/>
                <a:latin typeface="Fira Code" pitchFamily="1" charset="0"/>
              </a:rPr>
              <a:t>findByIdIn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(</a:t>
            </a:r>
            <a:r>
              <a:rPr lang="en-US" altLang="zh-CN" sz="1600" b="0">
                <a:solidFill>
                  <a:srgbClr val="953800"/>
                </a:solidFill>
                <a:effectLst/>
                <a:latin typeface="Fira Code" pitchFamily="1" charset="0"/>
              </a:rPr>
              <a:t>List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&lt;</a:t>
            </a:r>
            <a:r>
              <a:rPr lang="en-US" altLang="zh-CN" sz="1600" b="0">
                <a:solidFill>
                  <a:srgbClr val="953800"/>
                </a:solidFill>
                <a:effectLst/>
                <a:latin typeface="Fira Code" pitchFamily="1" charset="0"/>
              </a:rPr>
              <a:t>Long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&gt; </a:t>
            </a:r>
            <a:r>
              <a:rPr lang="en-US" altLang="zh-CN" sz="1600" b="0">
                <a:solidFill>
                  <a:srgbClr val="953800"/>
                </a:solidFill>
                <a:effectLst/>
                <a:latin typeface="Fira Code" pitchFamily="1" charset="0"/>
              </a:rPr>
              <a:t>ids</a:t>
            </a:r>
            <a:r>
              <a:rPr lang="en-US" altLang="zh-CN" sz="1600" b="0">
                <a:solidFill>
                  <a:srgbClr val="1F2328"/>
                </a:solidFill>
                <a:effectLst/>
                <a:latin typeface="Fira Code" pitchFamily="1" charset="0"/>
              </a:rPr>
              <a:t>);</a:t>
            </a:r>
          </a:p>
          <a:p>
            <a:pPr marL="0" indent="0">
              <a:buNone/>
            </a:pPr>
            <a:endParaRPr lang="en-US" altLang="zh-CN" sz="1600" b="0">
              <a:solidFill>
                <a:srgbClr val="1F2328"/>
              </a:solidFill>
              <a:effectLst/>
              <a:latin typeface="Fira Code" pitchFamily="1" charset="0"/>
            </a:endParaRPr>
          </a:p>
          <a:p>
            <a:pPr marL="0" indent="0">
              <a:buNone/>
            </a:pPr>
            <a:endParaRPr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691197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56436F-28C9-4B32-9752-4DFCC71AD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程序功能演示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FB8042-918E-4D53-B63D-A32732169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已经部署在</a:t>
            </a:r>
            <a:r>
              <a:rPr lang="en-US" altLang="zh-CN"/>
              <a:t>pku Clab</a:t>
            </a:r>
            <a:r>
              <a:rPr lang="zh-CN" altLang="en-US"/>
              <a:t>上</a:t>
            </a:r>
            <a:endParaRPr lang="en-US" altLang="zh-CN"/>
          </a:p>
          <a:p>
            <a:r>
              <a:rPr lang="zh-CN" altLang="en-US"/>
              <a:t>可通过</a:t>
            </a:r>
            <a:br>
              <a:rPr lang="en-US" altLang="zh-CN"/>
            </a:br>
            <a:r>
              <a:rPr lang="en-US" altLang="zh-CN">
                <a:hlinkClick r:id="rId2"/>
              </a:rPr>
              <a:t>http://10.129.240.179:8080/</a:t>
            </a:r>
            <a:r>
              <a:rPr lang="en-US" altLang="zh-CN"/>
              <a:t> </a:t>
            </a:r>
            <a:br>
              <a:rPr lang="en-US" altLang="zh-CN"/>
            </a:br>
            <a:r>
              <a:rPr lang="zh-CN" altLang="en-US"/>
              <a:t>来访问</a:t>
            </a:r>
            <a:br>
              <a:rPr lang="en-US" altLang="zh-CN"/>
            </a:br>
            <a:endParaRPr lang="en-US" altLang="zh-CN"/>
          </a:p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AEEAD87-23D5-465C-8E1D-2CB3D1C2A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6936" y="1964131"/>
            <a:ext cx="7037796" cy="381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863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222B0024-916E-4140-91B5-2E56F2360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分工情况 </a:t>
            </a:r>
            <a:r>
              <a:rPr lang="en-US" altLang="zh-CN"/>
              <a:t>&amp; misc</a:t>
            </a:r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2F1103A-0D87-4C63-B6E4-16E827C61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罗骏：组长，统筹，数据库设计，撰写报告</a:t>
            </a:r>
            <a:endParaRPr lang="en-US" altLang="zh-CN"/>
          </a:p>
          <a:p>
            <a:r>
              <a:rPr lang="zh-CN" altLang="en-US"/>
              <a:t>王韻晰：前端开发，撰写报告</a:t>
            </a:r>
            <a:endParaRPr lang="en-US" altLang="zh-CN"/>
          </a:p>
          <a:p>
            <a:r>
              <a:rPr lang="zh-CN" altLang="en-US"/>
              <a:t>蔡浩楠：用户界面设计，搜索设计，部署上网</a:t>
            </a:r>
            <a:endParaRPr lang="en-US" altLang="zh-CN"/>
          </a:p>
          <a:p>
            <a:r>
              <a:rPr lang="zh-CN" altLang="en-US"/>
              <a:t>霍炘玙：用户评论功能，前端优化，部署上网</a:t>
            </a:r>
            <a:endParaRPr lang="en-US" altLang="zh-CN"/>
          </a:p>
          <a:p>
            <a:endParaRPr lang="en-US" altLang="zh-CN"/>
          </a:p>
          <a:p>
            <a:pPr marL="0" indent="0">
              <a:buNone/>
            </a:pPr>
            <a:r>
              <a:rPr lang="en-US" altLang="zh-CN"/>
              <a:t>AI</a:t>
            </a:r>
            <a:r>
              <a:rPr lang="zh-CN" altLang="en-US"/>
              <a:t>工作占比：每个人都使用了</a:t>
            </a:r>
            <a:r>
              <a:rPr lang="en-US" altLang="zh-CN"/>
              <a:t>AI</a:t>
            </a:r>
            <a:r>
              <a:rPr lang="zh-CN" altLang="en-US"/>
              <a:t>辅助，占比由各人自己决定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合作方式：</a:t>
            </a:r>
            <a:r>
              <a:rPr lang="en-US" altLang="zh-CN"/>
              <a:t>GitHub</a:t>
            </a:r>
            <a:r>
              <a:rPr lang="zh-CN" altLang="en-US"/>
              <a:t>仓库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联系方式：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hlinkClick r:id="rId2"/>
              </a:rPr>
              <a:t>luo_jun@stu.edu.cn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18912678466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720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B237BE-BFE4-4CE7-86E5-7EDBFE3BC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程序功能演示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FBECBE-AEDD-40A7-9288-5170577DD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注册登录，用户管理功能：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CE52AD0-A64F-A923-4004-B366976BC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09" y="2554397"/>
            <a:ext cx="5500767" cy="31985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1446023-D5D6-02BA-D314-ED4212344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0214" y="267335"/>
            <a:ext cx="5359724" cy="311658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D438B55-4561-CCAB-A156-FF76C5DB2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0214" y="3429000"/>
            <a:ext cx="5359724" cy="311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97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58EB7-56BF-9571-F1B0-2584EDEBB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068043-80EC-B965-79D5-CE6B05E0F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程序功能演示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15E483-6776-DD09-258F-76F544B64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关于我们的介绍：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889ADBF-11BF-9968-29D2-DC7CBCF3A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54" y="2340134"/>
            <a:ext cx="5713544" cy="332232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FF36553-A857-920D-EE69-EDA7BE935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3144" y="2340134"/>
            <a:ext cx="5713544" cy="332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18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AA38F-367E-4439-4552-1CE2AA794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CD0AF-0C32-0523-0AEE-57CAD278E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程序功能演示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4C5CFD-405E-9D55-F5A1-05B2764F5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登录后进入主页，承担搜索以及导航的功能：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66254C3-9235-B9E1-0C9F-4C5211ED3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873" y="2313736"/>
            <a:ext cx="6643767" cy="386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96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87827-4233-6777-D79A-8D3383510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A5606C-7B84-F785-4726-E3598643E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程序功能演示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A1ED5E-E188-F9F4-1E8C-3F100FD97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点击左上角可以进入文件管理弹窗：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7D1D838-1C10-8FE9-0882-7CFC61078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6094" y="2397443"/>
            <a:ext cx="6499812" cy="377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345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D89165-F4D5-E3A8-B982-F1573BB88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3FB3C-7745-8E04-A941-24DF1900C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程序功能演示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BBEB7F-5F35-A29E-54C5-09A5692B6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可以在搜索栏查看所有人上传的文件：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4D302E6-9D63-F23B-9735-1ADDE1105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5862" y="2247900"/>
            <a:ext cx="7300275" cy="424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768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BF855C-AF02-70C1-2DF2-998EA4574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0268AB-86DC-7E95-EFEE-86D49B65C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程序功能演示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69CE67-21FB-C62F-4FC3-B56DCA027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主页导航的用户中心可以查看自己的上传记录和下载记录：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B35497A-8DC3-0D7E-5546-E75555740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33" y="2484121"/>
            <a:ext cx="5897007" cy="3429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6846C2D-055E-D03D-D19F-112EAAD8E8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5062" y="2484121"/>
            <a:ext cx="589700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85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C5DE5-A1AE-A7A3-964A-75D438D26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33D49D-45E4-FC7E-0664-11C78F9A9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程序功能演示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B2215E-A7A5-1835-3DAB-DB5125C76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提供了文档评论的功能，可以帮我大家更好的得知课程的样貌：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FDCCC98-1B3A-26C5-B582-D526A3485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1930" y="2324735"/>
            <a:ext cx="7168139" cy="416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194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1139</Words>
  <Application>Microsoft Office PowerPoint</Application>
  <PresentationFormat>宽屏</PresentationFormat>
  <Paragraphs>135</Paragraphs>
  <Slides>20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Segoe WPC</vt:lpstr>
      <vt:lpstr>等线</vt:lpstr>
      <vt:lpstr>等线 Light</vt:lpstr>
      <vt:lpstr>Arial</vt:lpstr>
      <vt:lpstr>Fira Code</vt:lpstr>
      <vt:lpstr>Office 主题​​</vt:lpstr>
      <vt:lpstr>java大作业报告</vt:lpstr>
      <vt:lpstr>程序功能演示</vt:lpstr>
      <vt:lpstr>程序功能演示</vt:lpstr>
      <vt:lpstr>程序功能演示</vt:lpstr>
      <vt:lpstr>程序功能演示</vt:lpstr>
      <vt:lpstr>程序功能演示</vt:lpstr>
      <vt:lpstr>程序功能演示</vt:lpstr>
      <vt:lpstr>程序功能演示</vt:lpstr>
      <vt:lpstr>程序功能演示</vt:lpstr>
      <vt:lpstr>技术overview</vt:lpstr>
      <vt:lpstr>技术overview</vt:lpstr>
      <vt:lpstr>前端html+css+JS</vt:lpstr>
      <vt:lpstr>前端html+css+JS</vt:lpstr>
      <vt:lpstr>后端模块关系overview</vt:lpstr>
      <vt:lpstr>后端模块关系</vt:lpstr>
      <vt:lpstr>后端模块关系</vt:lpstr>
      <vt:lpstr>例子</vt:lpstr>
      <vt:lpstr>后端与数据库的交互</vt:lpstr>
      <vt:lpstr>后端与数据库的交互例子</vt:lpstr>
      <vt:lpstr>分工情况 &amp; misc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java大作业报告</dc:title>
  <dc:creator>罗 骏</dc:creator>
  <cp:lastModifiedBy>罗 骏</cp:lastModifiedBy>
  <cp:revision>89</cp:revision>
  <dcterms:created xsi:type="dcterms:W3CDTF">2025-05-30T15:55:29Z</dcterms:created>
  <dcterms:modified xsi:type="dcterms:W3CDTF">2025-06-03T16:45:48Z</dcterms:modified>
</cp:coreProperties>
</file>

<file path=docProps/thumbnail.jpeg>
</file>